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sldIdLst>
    <p:sldId id="256" r:id="rId2"/>
    <p:sldId id="262" r:id="rId3"/>
    <p:sldId id="257" r:id="rId4"/>
    <p:sldId id="258" r:id="rId5"/>
    <p:sldId id="263" r:id="rId6"/>
    <p:sldId id="259" r:id="rId7"/>
    <p:sldId id="261"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7942"/>
    <a:srgbClr val="EFEACD"/>
    <a:srgbClr val="9D4228"/>
    <a:srgbClr val="9D422A"/>
    <a:srgbClr val="7E2C2A"/>
    <a:srgbClr val="008A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96"/>
  </p:normalViewPr>
  <p:slideViewPr>
    <p:cSldViewPr snapToGrid="0">
      <p:cViewPr varScale="1">
        <p:scale>
          <a:sx n="62" d="100"/>
          <a:sy n="62" d="100"/>
        </p:scale>
        <p:origin x="64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4750A-E1AC-FBC5-8F91-BFF794E6AAC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09E3A50-E710-5671-075A-15D7FDE786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B5FED91-F694-7EDB-9E3D-33061CBBEAD0}"/>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5" name="Footer Placeholder 4">
            <a:extLst>
              <a:ext uri="{FF2B5EF4-FFF2-40B4-BE49-F238E27FC236}">
                <a16:creationId xmlns:a16="http://schemas.microsoft.com/office/drawing/2014/main" id="{7538FEE0-5120-90AC-3D24-7F2736AA9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DB91B-D39C-FBD9-075E-EAE25231FEA9}"/>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1334435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92FC-B419-3761-D338-132C70EE67B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702D86-A378-4C7F-AEF9-0E60145DFAE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8BE999-97BB-61A8-C415-D9A461A56B0E}"/>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5" name="Footer Placeholder 4">
            <a:extLst>
              <a:ext uri="{FF2B5EF4-FFF2-40B4-BE49-F238E27FC236}">
                <a16:creationId xmlns:a16="http://schemas.microsoft.com/office/drawing/2014/main" id="{B7EF0971-386D-56A4-E761-4E173C10F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B7054-B1C0-F623-0513-34BF97C6580F}"/>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623318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097066-F33F-FED7-95C5-547492242CC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7CBD129-54AB-63D8-FE51-BEB6E40EEF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EABD50-2188-1716-E12D-B771E7F3C195}"/>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5" name="Footer Placeholder 4">
            <a:extLst>
              <a:ext uri="{FF2B5EF4-FFF2-40B4-BE49-F238E27FC236}">
                <a16:creationId xmlns:a16="http://schemas.microsoft.com/office/drawing/2014/main" id="{4B1B6FE2-F27F-E4B9-10CC-18071D822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F4706-310A-5466-D7DD-B589E8A810E7}"/>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2562774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A61F-8171-396C-6EDA-07B39DF0234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1B621C-736A-43ED-0AEE-903EEFA7A9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EE36E4-100A-0E97-F480-AD24D2FB87F2}"/>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5" name="Footer Placeholder 4">
            <a:extLst>
              <a:ext uri="{FF2B5EF4-FFF2-40B4-BE49-F238E27FC236}">
                <a16:creationId xmlns:a16="http://schemas.microsoft.com/office/drawing/2014/main" id="{A63CEE5C-006C-8315-374D-E664C2A50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8E4C4-8A35-CA2B-866F-5C256833A334}"/>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2357943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DF460-91AE-0E2A-270C-9AD96113332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AA9E22F-BFAC-BD3F-CF5B-D4D516A74F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5E4C1D5-E541-2D24-1318-4499E28F8D87}"/>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5" name="Footer Placeholder 4">
            <a:extLst>
              <a:ext uri="{FF2B5EF4-FFF2-40B4-BE49-F238E27FC236}">
                <a16:creationId xmlns:a16="http://schemas.microsoft.com/office/drawing/2014/main" id="{331A4A70-3655-CD7D-90CC-2F4CB43CA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CADBF-DA55-AB0D-765E-C7C4C101F285}"/>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96025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4053-077E-104A-6759-1B57460B6B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A8516B-88E3-CE71-3C64-4DC290FF570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4312C9-2C03-E74C-75C7-E687D2BC38D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645AC20-849E-780F-E02E-A61E42CAD69E}"/>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6" name="Footer Placeholder 5">
            <a:extLst>
              <a:ext uri="{FF2B5EF4-FFF2-40B4-BE49-F238E27FC236}">
                <a16:creationId xmlns:a16="http://schemas.microsoft.com/office/drawing/2014/main" id="{09EB5181-BF37-5CC5-45AF-8DF4B9844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C219D3-35EC-EFCD-55C2-BCD08C048A86}"/>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76440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09E20-C421-0386-BB4D-56776AC042D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DF90AC-9ADB-2652-0134-5D204E1C0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056A44-BE89-82EE-4546-04654634734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68FEE79-3922-E48E-FFE1-DB41B50CE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CFA3CA-EDDB-5DE5-57C3-9F02C836B4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99796DE-0C7D-2A40-6D37-FCFA838770CD}"/>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8" name="Footer Placeholder 7">
            <a:extLst>
              <a:ext uri="{FF2B5EF4-FFF2-40B4-BE49-F238E27FC236}">
                <a16:creationId xmlns:a16="http://schemas.microsoft.com/office/drawing/2014/main" id="{0BA26CA1-2E8D-914D-5F71-E5E6E76A17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4FB78F-88DC-908B-F0CC-4BA9922A5039}"/>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350706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F292-6BAA-8D17-AE91-E09E92BDEF9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29A1B8A-1399-6596-6FEF-77B4C94F64AF}"/>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4" name="Footer Placeholder 3">
            <a:extLst>
              <a:ext uri="{FF2B5EF4-FFF2-40B4-BE49-F238E27FC236}">
                <a16:creationId xmlns:a16="http://schemas.microsoft.com/office/drawing/2014/main" id="{A6086527-49AE-9CF4-E47F-108B7CEAFA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32B12D-8B8C-7B53-D6DB-D4D837B37995}"/>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136101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38E2DD-B071-FAF7-C44B-75E97711BA3D}"/>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3" name="Footer Placeholder 2">
            <a:extLst>
              <a:ext uri="{FF2B5EF4-FFF2-40B4-BE49-F238E27FC236}">
                <a16:creationId xmlns:a16="http://schemas.microsoft.com/office/drawing/2014/main" id="{298B044C-5D86-EC6A-4680-2223A76176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4D0DBD-D5B4-0F2F-3970-DBA339C41FDE}"/>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1159033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329A-C7D1-4B06-84ED-BE76BE5010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4135717-3E8E-57DF-1815-1B76C8845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CB53D9A-B877-D139-E5EE-FD6FA41FA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8E44D1E-50BB-C845-0E4A-6F46857B2F4A}"/>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6" name="Footer Placeholder 5">
            <a:extLst>
              <a:ext uri="{FF2B5EF4-FFF2-40B4-BE49-F238E27FC236}">
                <a16:creationId xmlns:a16="http://schemas.microsoft.com/office/drawing/2014/main" id="{6D0A7360-ED4F-08AA-201E-A5A2D98A5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802A1-E64F-58E7-6944-083EB505C1B3}"/>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253058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ADEE-FAB3-30BF-1C81-A6A599E780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166523-FF18-2231-F7E5-B2B205EF0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8C28E7-3571-DA7E-3AB7-C8B2F100D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B320D1-8A39-254B-8F38-F4AB9454FD82}"/>
              </a:ext>
            </a:extLst>
          </p:cNvPr>
          <p:cNvSpPr>
            <a:spLocks noGrp="1"/>
          </p:cNvSpPr>
          <p:nvPr>
            <p:ph type="dt" sz="half" idx="10"/>
          </p:nvPr>
        </p:nvSpPr>
        <p:spPr/>
        <p:txBody>
          <a:bodyPr/>
          <a:lstStyle/>
          <a:p>
            <a:fld id="{73010539-C931-0547-B61B-EFDBE4AF5C53}" type="datetimeFigureOut">
              <a:rPr lang="en-US" smtClean="0"/>
              <a:t>10/10/2022</a:t>
            </a:fld>
            <a:endParaRPr lang="en-US"/>
          </a:p>
        </p:txBody>
      </p:sp>
      <p:sp>
        <p:nvSpPr>
          <p:cNvPr id="6" name="Footer Placeholder 5">
            <a:extLst>
              <a:ext uri="{FF2B5EF4-FFF2-40B4-BE49-F238E27FC236}">
                <a16:creationId xmlns:a16="http://schemas.microsoft.com/office/drawing/2014/main" id="{E4983C9B-8F29-80B0-2A2F-C5B085A032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7030C8-9C0F-C98E-75DD-26B899A732FA}"/>
              </a:ext>
            </a:extLst>
          </p:cNvPr>
          <p:cNvSpPr>
            <a:spLocks noGrp="1"/>
          </p:cNvSpPr>
          <p:nvPr>
            <p:ph type="sldNum" sz="quarter" idx="12"/>
          </p:nvPr>
        </p:nvSpPr>
        <p:spPr/>
        <p:txBody>
          <a:bodyPr/>
          <a:lstStyle/>
          <a:p>
            <a:fld id="{EBE9614F-6CA5-E84C-B42A-92D624E8CBBB}" type="slidenum">
              <a:rPr lang="en-US" smtClean="0"/>
              <a:t>‹#›</a:t>
            </a:fld>
            <a:endParaRPr lang="en-US"/>
          </a:p>
        </p:txBody>
      </p:sp>
    </p:spTree>
    <p:extLst>
      <p:ext uri="{BB962C8B-B14F-4D97-AF65-F5344CB8AC3E}">
        <p14:creationId xmlns:p14="http://schemas.microsoft.com/office/powerpoint/2010/main" val="279514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36C042-08B4-8BEC-D1E0-15F04C4EAD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A70011C-69D3-C1AE-1A4A-EA0BDA9AF6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75CBBA-00F0-ABDA-76F3-40E5458BF0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010539-C931-0547-B61B-EFDBE4AF5C53}" type="datetimeFigureOut">
              <a:rPr lang="en-US" smtClean="0"/>
              <a:t>10/10/2022</a:t>
            </a:fld>
            <a:endParaRPr lang="en-US"/>
          </a:p>
        </p:txBody>
      </p:sp>
      <p:sp>
        <p:nvSpPr>
          <p:cNvPr id="5" name="Footer Placeholder 4">
            <a:extLst>
              <a:ext uri="{FF2B5EF4-FFF2-40B4-BE49-F238E27FC236}">
                <a16:creationId xmlns:a16="http://schemas.microsoft.com/office/drawing/2014/main" id="{46BB444D-AE19-BFE1-E292-E360DA42A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8668B4-25A1-BEBA-8F36-86498143F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9614F-6CA5-E84C-B42A-92D624E8CBBB}" type="slidenum">
              <a:rPr lang="en-US" smtClean="0"/>
              <a:t>‹#›</a:t>
            </a:fld>
            <a:endParaRPr lang="en-US"/>
          </a:p>
        </p:txBody>
      </p:sp>
    </p:spTree>
    <p:extLst>
      <p:ext uri="{BB962C8B-B14F-4D97-AF65-F5344CB8AC3E}">
        <p14:creationId xmlns:p14="http://schemas.microsoft.com/office/powerpoint/2010/main" val="294448658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8B4-A26E-AD1B-C622-1122BAD60402}"/>
              </a:ext>
            </a:extLst>
          </p:cNvPr>
          <p:cNvSpPr>
            <a:spLocks noGrp="1"/>
          </p:cNvSpPr>
          <p:nvPr>
            <p:ph type="ctrTitle"/>
          </p:nvPr>
        </p:nvSpPr>
        <p:spPr>
          <a:xfrm>
            <a:off x="609600" y="821279"/>
            <a:ext cx="11375136" cy="1117249"/>
          </a:xfrm>
        </p:spPr>
        <p:txBody>
          <a:bodyPr/>
          <a:lstStyle/>
          <a:p>
            <a:r>
              <a:rPr lang="en-US" dirty="0">
                <a:solidFill>
                  <a:srgbClr val="AB7942"/>
                </a:solidFill>
                <a:latin typeface="Calibri" panose="020F0502020204030204" pitchFamily="34" charset="0"/>
                <a:cs typeface="Calibri" panose="020F0502020204030204" pitchFamily="34" charset="0"/>
              </a:rPr>
              <a:t>VIBRANCE ART AND CULTURE</a:t>
            </a:r>
          </a:p>
        </p:txBody>
      </p:sp>
      <p:sp>
        <p:nvSpPr>
          <p:cNvPr id="3" name="Subtitle 2">
            <a:extLst>
              <a:ext uri="{FF2B5EF4-FFF2-40B4-BE49-F238E27FC236}">
                <a16:creationId xmlns:a16="http://schemas.microsoft.com/office/drawing/2014/main" id="{12F5E284-5185-06C0-2841-0F3A8BD920A0}"/>
              </a:ext>
            </a:extLst>
          </p:cNvPr>
          <p:cNvSpPr>
            <a:spLocks noGrp="1"/>
          </p:cNvSpPr>
          <p:nvPr>
            <p:ph type="subTitle" idx="1"/>
          </p:nvPr>
        </p:nvSpPr>
        <p:spPr>
          <a:xfrm>
            <a:off x="1801792" y="3509963"/>
            <a:ext cx="4572000" cy="2098226"/>
          </a:xfrm>
        </p:spPr>
        <p:txBody>
          <a:bodyPr>
            <a:normAutofit fontScale="77500" lnSpcReduction="20000"/>
          </a:bodyPr>
          <a:lstStyle/>
          <a:p>
            <a:endParaRPr lang="en-US" b="1" dirty="0">
              <a:latin typeface="Calibri" panose="020F0502020204030204" pitchFamily="34" charset="0"/>
              <a:cs typeface="Calibri" panose="020F0502020204030204" pitchFamily="34" charset="0"/>
            </a:endParaRPr>
          </a:p>
          <a:p>
            <a:r>
              <a:rPr lang="en-US" sz="3600" b="1" dirty="0">
                <a:solidFill>
                  <a:srgbClr val="AB7942"/>
                </a:solidFill>
                <a:latin typeface="Calibri" panose="020F0502020204030204" pitchFamily="34" charset="0"/>
                <a:cs typeface="Calibri" panose="020F0502020204030204" pitchFamily="34" charset="0"/>
              </a:rPr>
              <a:t>TEAM BACKSLASHN</a:t>
            </a:r>
          </a:p>
          <a:p>
            <a:r>
              <a:rPr lang="en-US" dirty="0">
                <a:solidFill>
                  <a:srgbClr val="AB7942"/>
                </a:solidFill>
                <a:latin typeface="Calibri" panose="020F0502020204030204" pitchFamily="34" charset="0"/>
                <a:cs typeface="Calibri" panose="020F0502020204030204" pitchFamily="34" charset="0"/>
              </a:rPr>
              <a:t>TEAM MEMBERS:-</a:t>
            </a:r>
          </a:p>
          <a:p>
            <a:pPr marL="457200" indent="-457200" algn="l">
              <a:buAutoNum type="arabicPeriod"/>
            </a:pPr>
            <a:r>
              <a:rPr lang="en-US" dirty="0">
                <a:solidFill>
                  <a:srgbClr val="AB7942"/>
                </a:solidFill>
                <a:latin typeface="Calibri" panose="020F0502020204030204" pitchFamily="34" charset="0"/>
                <a:cs typeface="Calibri" panose="020F0502020204030204" pitchFamily="34" charset="0"/>
              </a:rPr>
              <a:t>KARTIK SHARMA</a:t>
            </a:r>
          </a:p>
          <a:p>
            <a:pPr marL="457200" indent="-457200" algn="l">
              <a:buAutoNum type="arabicPeriod"/>
            </a:pPr>
            <a:r>
              <a:rPr lang="en-US" dirty="0">
                <a:solidFill>
                  <a:srgbClr val="AB7942"/>
                </a:solidFill>
                <a:latin typeface="Calibri" panose="020F0502020204030204" pitchFamily="34" charset="0"/>
                <a:cs typeface="Calibri" panose="020F0502020204030204" pitchFamily="34" charset="0"/>
              </a:rPr>
              <a:t>SHUBHAM SAIN  </a:t>
            </a:r>
          </a:p>
          <a:p>
            <a:pPr marL="457200" indent="-457200" algn="l">
              <a:buAutoNum type="arabicPeriod"/>
            </a:pPr>
            <a:r>
              <a:rPr lang="en-US" dirty="0">
                <a:solidFill>
                  <a:srgbClr val="AB7942"/>
                </a:solidFill>
                <a:latin typeface="Calibri" panose="020F0502020204030204" pitchFamily="34" charset="0"/>
                <a:cs typeface="Calibri" panose="020F0502020204030204" pitchFamily="34" charset="0"/>
              </a:rPr>
              <a:t>TANISHQ SHARMA</a:t>
            </a:r>
          </a:p>
        </p:txBody>
      </p:sp>
      <p:sp>
        <p:nvSpPr>
          <p:cNvPr id="4" name="TextBox 3">
            <a:extLst>
              <a:ext uri="{FF2B5EF4-FFF2-40B4-BE49-F238E27FC236}">
                <a16:creationId xmlns:a16="http://schemas.microsoft.com/office/drawing/2014/main" id="{C5604828-84C9-BF1E-F973-AEFE8F253505}"/>
              </a:ext>
            </a:extLst>
          </p:cNvPr>
          <p:cNvSpPr txBox="1"/>
          <p:nvPr/>
        </p:nvSpPr>
        <p:spPr>
          <a:xfrm>
            <a:off x="7113631" y="4684859"/>
            <a:ext cx="2999678" cy="923330"/>
          </a:xfrm>
          <a:prstGeom prst="rect">
            <a:avLst/>
          </a:prstGeom>
          <a:noFill/>
        </p:spPr>
        <p:txBody>
          <a:bodyPr wrap="square" rtlCol="0">
            <a:spAutoFit/>
          </a:bodyPr>
          <a:lstStyle/>
          <a:p>
            <a:r>
              <a:rPr lang="en-US" dirty="0">
                <a:solidFill>
                  <a:srgbClr val="AB7942"/>
                </a:solidFill>
              </a:rPr>
              <a:t>Contact Details:-</a:t>
            </a:r>
          </a:p>
          <a:p>
            <a:r>
              <a:rPr lang="en-US" dirty="0">
                <a:solidFill>
                  <a:srgbClr val="AB7942"/>
                </a:solidFill>
              </a:rPr>
              <a:t>9412229666</a:t>
            </a:r>
          </a:p>
          <a:p>
            <a:r>
              <a:rPr lang="en-US" dirty="0">
                <a:solidFill>
                  <a:srgbClr val="AB7942"/>
                </a:solidFill>
              </a:rPr>
              <a:t>sharma.kartik22a@gmail.com</a:t>
            </a:r>
          </a:p>
        </p:txBody>
      </p:sp>
      <p:sp>
        <p:nvSpPr>
          <p:cNvPr id="5" name="TextBox 4">
            <a:extLst>
              <a:ext uri="{FF2B5EF4-FFF2-40B4-BE49-F238E27FC236}">
                <a16:creationId xmlns:a16="http://schemas.microsoft.com/office/drawing/2014/main" id="{C95C9D17-F17C-E351-A1CF-18CFAF7DDCC2}"/>
              </a:ext>
            </a:extLst>
          </p:cNvPr>
          <p:cNvSpPr txBox="1"/>
          <p:nvPr/>
        </p:nvSpPr>
        <p:spPr>
          <a:xfrm>
            <a:off x="6637618" y="1938528"/>
            <a:ext cx="5554382" cy="400110"/>
          </a:xfrm>
          <a:prstGeom prst="rect">
            <a:avLst/>
          </a:prstGeom>
          <a:noFill/>
        </p:spPr>
        <p:txBody>
          <a:bodyPr wrap="square" rtlCol="0">
            <a:spAutoFit/>
          </a:bodyPr>
          <a:lstStyle/>
          <a:p>
            <a:r>
              <a:rPr lang="en-US" sz="2000" dirty="0">
                <a:solidFill>
                  <a:srgbClr val="AB7942"/>
                </a:solidFill>
              </a:rPr>
              <a:t>-ONE STOP SOLUTION FOR ART LOVERS</a:t>
            </a:r>
          </a:p>
        </p:txBody>
      </p:sp>
    </p:spTree>
    <p:extLst>
      <p:ext uri="{BB962C8B-B14F-4D97-AF65-F5344CB8AC3E}">
        <p14:creationId xmlns:p14="http://schemas.microsoft.com/office/powerpoint/2010/main" val="57981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79D5-9FEF-CDF6-4415-BF1FF4BC0E19}"/>
              </a:ext>
            </a:extLst>
          </p:cNvPr>
          <p:cNvSpPr>
            <a:spLocks noGrp="1"/>
          </p:cNvSpPr>
          <p:nvPr>
            <p:ph type="title"/>
          </p:nvPr>
        </p:nvSpPr>
        <p:spPr>
          <a:xfrm>
            <a:off x="925286" y="2908102"/>
            <a:ext cx="3291840" cy="1219318"/>
          </a:xfrm>
        </p:spPr>
        <p:txBody>
          <a:bodyPr>
            <a:normAutofit/>
          </a:bodyPr>
          <a:lstStyle/>
          <a:p>
            <a:r>
              <a:rPr lang="en-US" dirty="0">
                <a:solidFill>
                  <a:schemeClr val="bg1"/>
                </a:solidFill>
                <a:latin typeface="+mn-lt"/>
              </a:rPr>
              <a:t>CONTENT:-</a:t>
            </a:r>
          </a:p>
        </p:txBody>
      </p:sp>
      <p:sp>
        <p:nvSpPr>
          <p:cNvPr id="9" name="TextBox 8">
            <a:extLst>
              <a:ext uri="{FF2B5EF4-FFF2-40B4-BE49-F238E27FC236}">
                <a16:creationId xmlns:a16="http://schemas.microsoft.com/office/drawing/2014/main" id="{174CD04E-68E4-90C6-4326-732111337EDD}"/>
              </a:ext>
            </a:extLst>
          </p:cNvPr>
          <p:cNvSpPr txBox="1"/>
          <p:nvPr/>
        </p:nvSpPr>
        <p:spPr>
          <a:xfrm>
            <a:off x="7040880" y="2959180"/>
            <a:ext cx="3810000" cy="369332"/>
          </a:xfrm>
          <a:prstGeom prst="rect">
            <a:avLst/>
          </a:prstGeom>
          <a:noFill/>
        </p:spPr>
        <p:txBody>
          <a:bodyPr wrap="square" rtlCol="0">
            <a:spAutoFit/>
          </a:bodyPr>
          <a:lstStyle/>
          <a:p>
            <a:r>
              <a:rPr lang="en-US" dirty="0"/>
              <a:t>CANVAS</a:t>
            </a:r>
          </a:p>
        </p:txBody>
      </p:sp>
      <p:sp>
        <p:nvSpPr>
          <p:cNvPr id="13" name="TextBox 12">
            <a:extLst>
              <a:ext uri="{FF2B5EF4-FFF2-40B4-BE49-F238E27FC236}">
                <a16:creationId xmlns:a16="http://schemas.microsoft.com/office/drawing/2014/main" id="{29659B4A-14D2-2C1A-06DA-BA72050CB246}"/>
              </a:ext>
            </a:extLst>
          </p:cNvPr>
          <p:cNvSpPr txBox="1"/>
          <p:nvPr/>
        </p:nvSpPr>
        <p:spPr>
          <a:xfrm>
            <a:off x="7040880" y="1268492"/>
            <a:ext cx="3977640" cy="369332"/>
          </a:xfrm>
          <a:prstGeom prst="rect">
            <a:avLst/>
          </a:prstGeom>
          <a:noFill/>
        </p:spPr>
        <p:txBody>
          <a:bodyPr wrap="square" rtlCol="0">
            <a:spAutoFit/>
          </a:bodyPr>
          <a:lstStyle/>
          <a:p>
            <a:r>
              <a:rPr lang="en-US" dirty="0"/>
              <a:t>ABOUT WARLI ART</a:t>
            </a:r>
          </a:p>
        </p:txBody>
      </p:sp>
      <p:sp>
        <p:nvSpPr>
          <p:cNvPr id="14" name="TextBox 13">
            <a:extLst>
              <a:ext uri="{FF2B5EF4-FFF2-40B4-BE49-F238E27FC236}">
                <a16:creationId xmlns:a16="http://schemas.microsoft.com/office/drawing/2014/main" id="{F1131E5D-B1A0-235D-1198-12AB409E705E}"/>
              </a:ext>
            </a:extLst>
          </p:cNvPr>
          <p:cNvSpPr txBox="1"/>
          <p:nvPr/>
        </p:nvSpPr>
        <p:spPr>
          <a:xfrm>
            <a:off x="7040880" y="2113836"/>
            <a:ext cx="3810000" cy="369332"/>
          </a:xfrm>
          <a:prstGeom prst="rect">
            <a:avLst/>
          </a:prstGeom>
          <a:noFill/>
        </p:spPr>
        <p:txBody>
          <a:bodyPr wrap="square" rtlCol="0">
            <a:spAutoFit/>
          </a:bodyPr>
          <a:lstStyle/>
          <a:p>
            <a:r>
              <a:rPr lang="en-US" dirty="0"/>
              <a:t>BUSINESS MODEL</a:t>
            </a:r>
          </a:p>
        </p:txBody>
      </p:sp>
      <p:sp>
        <p:nvSpPr>
          <p:cNvPr id="16" name="TextBox 15">
            <a:extLst>
              <a:ext uri="{FF2B5EF4-FFF2-40B4-BE49-F238E27FC236}">
                <a16:creationId xmlns:a16="http://schemas.microsoft.com/office/drawing/2014/main" id="{75C3F0AD-C339-F074-2701-2E7FCE73115B}"/>
              </a:ext>
            </a:extLst>
          </p:cNvPr>
          <p:cNvSpPr txBox="1"/>
          <p:nvPr/>
        </p:nvSpPr>
        <p:spPr>
          <a:xfrm>
            <a:off x="6972300" y="3758088"/>
            <a:ext cx="3810000" cy="369332"/>
          </a:xfrm>
          <a:prstGeom prst="rect">
            <a:avLst/>
          </a:prstGeom>
          <a:noFill/>
        </p:spPr>
        <p:txBody>
          <a:bodyPr wrap="square" rtlCol="0">
            <a:spAutoFit/>
          </a:bodyPr>
          <a:lstStyle/>
          <a:p>
            <a:r>
              <a:rPr lang="en-US" dirty="0"/>
              <a:t>MARKETING AND PRICING STARTEGY</a:t>
            </a:r>
          </a:p>
        </p:txBody>
      </p:sp>
      <p:sp>
        <p:nvSpPr>
          <p:cNvPr id="18" name="TextBox 17">
            <a:extLst>
              <a:ext uri="{FF2B5EF4-FFF2-40B4-BE49-F238E27FC236}">
                <a16:creationId xmlns:a16="http://schemas.microsoft.com/office/drawing/2014/main" id="{47320D60-11AB-D90E-5B15-10EB0D68CD0C}"/>
              </a:ext>
            </a:extLst>
          </p:cNvPr>
          <p:cNvSpPr txBox="1"/>
          <p:nvPr/>
        </p:nvSpPr>
        <p:spPr>
          <a:xfrm>
            <a:off x="7040880" y="4556996"/>
            <a:ext cx="3672840" cy="369332"/>
          </a:xfrm>
          <a:prstGeom prst="rect">
            <a:avLst/>
          </a:prstGeom>
          <a:noFill/>
        </p:spPr>
        <p:txBody>
          <a:bodyPr wrap="square" rtlCol="0">
            <a:spAutoFit/>
          </a:bodyPr>
          <a:lstStyle/>
          <a:p>
            <a:r>
              <a:rPr lang="en-US" dirty="0"/>
              <a:t>COLLABORATIONS</a:t>
            </a:r>
          </a:p>
        </p:txBody>
      </p:sp>
    </p:spTree>
    <p:extLst>
      <p:ext uri="{BB962C8B-B14F-4D97-AF65-F5344CB8AC3E}">
        <p14:creationId xmlns:p14="http://schemas.microsoft.com/office/powerpoint/2010/main" val="3150558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B757-4980-FF7C-2A8E-705A19B39093}"/>
              </a:ext>
            </a:extLst>
          </p:cNvPr>
          <p:cNvSpPr>
            <a:spLocks noGrp="1"/>
          </p:cNvSpPr>
          <p:nvPr>
            <p:ph type="title"/>
          </p:nvPr>
        </p:nvSpPr>
        <p:spPr>
          <a:xfrm>
            <a:off x="1219200" y="839680"/>
            <a:ext cx="10515600" cy="1325563"/>
          </a:xfrm>
        </p:spPr>
        <p:txBody>
          <a:bodyPr/>
          <a:lstStyle/>
          <a:p>
            <a:r>
              <a:rPr lang="en-US" dirty="0">
                <a:solidFill>
                  <a:schemeClr val="bg1"/>
                </a:solidFill>
                <a:latin typeface="+mn-lt"/>
              </a:rPr>
              <a:t>WARLI ART</a:t>
            </a:r>
          </a:p>
        </p:txBody>
      </p:sp>
      <p:sp>
        <p:nvSpPr>
          <p:cNvPr id="3" name="Content Placeholder 2">
            <a:extLst>
              <a:ext uri="{FF2B5EF4-FFF2-40B4-BE49-F238E27FC236}">
                <a16:creationId xmlns:a16="http://schemas.microsoft.com/office/drawing/2014/main" id="{83B7B58B-609A-4D63-4225-4F3FA5F87C9C}"/>
              </a:ext>
            </a:extLst>
          </p:cNvPr>
          <p:cNvSpPr>
            <a:spLocks noGrp="1"/>
          </p:cNvSpPr>
          <p:nvPr>
            <p:ph idx="1"/>
          </p:nvPr>
        </p:nvSpPr>
        <p:spPr>
          <a:xfrm>
            <a:off x="1219200" y="1825626"/>
            <a:ext cx="8305800" cy="2867132"/>
          </a:xfrm>
        </p:spPr>
        <p:txBody>
          <a:bodyPr>
            <a:normAutofit/>
          </a:bodyPr>
          <a:lstStyle/>
          <a:p>
            <a:r>
              <a:rPr lang="en-US" sz="1800" dirty="0">
                <a:effectLst/>
                <a:ea typeface="Bodoni Ornaments" pitchFamily="2" charset="0"/>
              </a:rPr>
              <a:t>Every tribal artform has its own significance and tells a story about culture, community , history </a:t>
            </a:r>
            <a:r>
              <a:rPr lang="en-IN" sz="1800" dirty="0">
                <a:effectLst/>
                <a:ea typeface="Bodoni Ornaments" pitchFamily="2" charset="0"/>
              </a:rPr>
              <a:t>which depicts the social life of the tribal culture.</a:t>
            </a:r>
          </a:p>
          <a:p>
            <a:r>
              <a:rPr lang="en-IN" sz="1800" dirty="0">
                <a:effectLst/>
                <a:ea typeface="Bodoni Ornaments" pitchFamily="2" charset="0"/>
              </a:rPr>
              <a:t>Warli painting is a form of tribal art created mainly by the tribal people from the North Sahyadri Range in Maharashtra, India. This tribal art originated in Maharashtra, where it is still practiced today but at a rapidly declining rate.</a:t>
            </a:r>
          </a:p>
        </p:txBody>
      </p:sp>
      <p:sp>
        <p:nvSpPr>
          <p:cNvPr id="4" name="TextBox 3">
            <a:extLst>
              <a:ext uri="{FF2B5EF4-FFF2-40B4-BE49-F238E27FC236}">
                <a16:creationId xmlns:a16="http://schemas.microsoft.com/office/drawing/2014/main" id="{E54306D5-5CCA-7EB4-2275-1F57471B2EE5}"/>
              </a:ext>
            </a:extLst>
          </p:cNvPr>
          <p:cNvSpPr txBox="1"/>
          <p:nvPr/>
        </p:nvSpPr>
        <p:spPr>
          <a:xfrm>
            <a:off x="2857500" y="4485009"/>
            <a:ext cx="8305800" cy="892552"/>
          </a:xfrm>
          <a:prstGeom prst="rect">
            <a:avLst/>
          </a:prstGeom>
          <a:noFill/>
        </p:spPr>
        <p:txBody>
          <a:bodyPr wrap="square" rtlCol="0">
            <a:spAutoFit/>
          </a:bodyPr>
          <a:lstStyle/>
          <a:p>
            <a:r>
              <a:rPr lang="en-US" sz="2600" dirty="0">
                <a:effectLst/>
                <a:ea typeface="Times New Roman" panose="02020603050405020304" pitchFamily="18" charset="0"/>
              </a:rPr>
              <a:t>Our aim is to promote the traditional Folk art of Warli paintings and uplift the tribal community of India.</a:t>
            </a:r>
            <a:endParaRPr lang="en-IN" sz="2600" dirty="0">
              <a:effectLst/>
              <a:ea typeface="Times New Roman" panose="02020603050405020304" pitchFamily="18" charset="0"/>
            </a:endParaRPr>
          </a:p>
        </p:txBody>
      </p:sp>
      <p:sp>
        <p:nvSpPr>
          <p:cNvPr id="5" name="TextBox 4">
            <a:extLst>
              <a:ext uri="{FF2B5EF4-FFF2-40B4-BE49-F238E27FC236}">
                <a16:creationId xmlns:a16="http://schemas.microsoft.com/office/drawing/2014/main" id="{770485A0-C566-3B2A-07A5-4AF45D7CD6ED}"/>
              </a:ext>
            </a:extLst>
          </p:cNvPr>
          <p:cNvSpPr txBox="1"/>
          <p:nvPr/>
        </p:nvSpPr>
        <p:spPr>
          <a:xfrm>
            <a:off x="2759597" y="3331534"/>
            <a:ext cx="2331720" cy="830997"/>
          </a:xfrm>
          <a:prstGeom prst="rect">
            <a:avLst/>
          </a:prstGeom>
          <a:noFill/>
        </p:spPr>
        <p:txBody>
          <a:bodyPr wrap="square" rtlCol="0">
            <a:spAutoFit/>
          </a:bodyPr>
          <a:lstStyle/>
          <a:p>
            <a:r>
              <a:rPr lang="en-US" sz="4800" dirty="0">
                <a:solidFill>
                  <a:schemeClr val="bg1"/>
                </a:solidFill>
              </a:rPr>
              <a:t>AIM</a:t>
            </a:r>
          </a:p>
        </p:txBody>
      </p:sp>
    </p:spTree>
    <p:extLst>
      <p:ext uri="{BB962C8B-B14F-4D97-AF65-F5344CB8AC3E}">
        <p14:creationId xmlns:p14="http://schemas.microsoft.com/office/powerpoint/2010/main" val="3462685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1C9-7281-A482-A3D0-212697292099}"/>
              </a:ext>
            </a:extLst>
          </p:cNvPr>
          <p:cNvSpPr>
            <a:spLocks noGrp="1"/>
          </p:cNvSpPr>
          <p:nvPr>
            <p:ph type="title"/>
          </p:nvPr>
        </p:nvSpPr>
        <p:spPr>
          <a:xfrm>
            <a:off x="1079065" y="991343"/>
            <a:ext cx="10515600" cy="1325563"/>
          </a:xfrm>
        </p:spPr>
        <p:txBody>
          <a:bodyPr/>
          <a:lstStyle/>
          <a:p>
            <a:r>
              <a:rPr lang="en-US" dirty="0">
                <a:solidFill>
                  <a:schemeClr val="bg1"/>
                </a:solidFill>
                <a:latin typeface="+mn-lt"/>
              </a:rPr>
              <a:t>BUSINESS</a:t>
            </a:r>
            <a:r>
              <a:rPr lang="en-US" dirty="0">
                <a:solidFill>
                  <a:schemeClr val="bg1"/>
                </a:solidFill>
                <a:latin typeface="Copperplate" panose="02000504000000020004" pitchFamily="2" charset="77"/>
              </a:rPr>
              <a:t> </a:t>
            </a:r>
            <a:r>
              <a:rPr lang="en-US" dirty="0">
                <a:solidFill>
                  <a:schemeClr val="bg1"/>
                </a:solidFill>
                <a:latin typeface="+mn-lt"/>
              </a:rPr>
              <a:t>MODEL</a:t>
            </a:r>
          </a:p>
        </p:txBody>
      </p:sp>
      <p:sp>
        <p:nvSpPr>
          <p:cNvPr id="3" name="Content Placeholder 2">
            <a:extLst>
              <a:ext uri="{FF2B5EF4-FFF2-40B4-BE49-F238E27FC236}">
                <a16:creationId xmlns:a16="http://schemas.microsoft.com/office/drawing/2014/main" id="{77885346-0938-3098-FEB7-7CBC8C9EABAD}"/>
              </a:ext>
            </a:extLst>
          </p:cNvPr>
          <p:cNvSpPr>
            <a:spLocks noGrp="1"/>
          </p:cNvSpPr>
          <p:nvPr>
            <p:ph idx="1"/>
          </p:nvPr>
        </p:nvSpPr>
        <p:spPr>
          <a:xfrm>
            <a:off x="1079065" y="2065748"/>
            <a:ext cx="10515599" cy="3800909"/>
          </a:xfrm>
        </p:spPr>
        <p:txBody>
          <a:bodyPr>
            <a:normAutofit/>
          </a:bodyPr>
          <a:lstStyle/>
          <a:p>
            <a:r>
              <a:rPr lang="en-US" sz="2000" dirty="0">
                <a:effectLst/>
                <a:ea typeface="Times New Roman" panose="02020603050405020304" pitchFamily="18" charset="0"/>
              </a:rPr>
              <a:t>Our first </a:t>
            </a:r>
            <a:r>
              <a:rPr lang="en-US" sz="2000" dirty="0">
                <a:ea typeface="Times New Roman" panose="02020603050405020304" pitchFamily="18" charset="0"/>
              </a:rPr>
              <a:t>R</a:t>
            </a:r>
            <a:r>
              <a:rPr lang="en-US" sz="2000" dirty="0">
                <a:effectLst/>
                <a:ea typeface="Times New Roman" panose="02020603050405020304" pitchFamily="18" charset="0"/>
              </a:rPr>
              <a:t>evenue S</a:t>
            </a:r>
            <a:r>
              <a:rPr lang="en-US" sz="2000" dirty="0">
                <a:ea typeface="Times New Roman" panose="02020603050405020304" pitchFamily="18" charset="0"/>
              </a:rPr>
              <a:t>tream is -&gt; Selling warli art paintings and printed items </a:t>
            </a:r>
            <a:r>
              <a:rPr lang="en-US" sz="2000" dirty="0">
                <a:effectLst/>
                <a:ea typeface="Times New Roman" panose="02020603050405020304" pitchFamily="18" charset="0"/>
              </a:rPr>
              <a:t>like clothing , cutlery , decorative pieces through </a:t>
            </a:r>
            <a:r>
              <a:rPr lang="en-US" sz="2000" dirty="0">
                <a:ea typeface="Times New Roman" panose="02020603050405020304" pitchFamily="18" charset="0"/>
              </a:rPr>
              <a:t>business </a:t>
            </a:r>
            <a:r>
              <a:rPr lang="en-US" sz="2000" dirty="0">
                <a:effectLst/>
                <a:ea typeface="Times New Roman" panose="02020603050405020304" pitchFamily="18" charset="0"/>
              </a:rPr>
              <a:t>website(www.vibranceart.com)</a:t>
            </a:r>
            <a:endParaRPr lang="en-US" sz="2000" dirty="0">
              <a:ea typeface="Times New Roman" panose="02020603050405020304" pitchFamily="18" charset="0"/>
            </a:endParaRPr>
          </a:p>
          <a:p>
            <a:r>
              <a:rPr lang="en-US" sz="2000" dirty="0">
                <a:effectLst/>
                <a:ea typeface="Times New Roman" panose="02020603050405020304" pitchFamily="18" charset="0"/>
              </a:rPr>
              <a:t>Secon</a:t>
            </a:r>
            <a:r>
              <a:rPr lang="en-US" sz="2000" dirty="0">
                <a:ea typeface="Times New Roman" panose="02020603050405020304" pitchFamily="18" charset="0"/>
              </a:rPr>
              <a:t>d Revenue Stream -&gt; </a:t>
            </a:r>
            <a:r>
              <a:rPr lang="en-US" sz="2000" dirty="0">
                <a:effectLst/>
                <a:ea typeface="Times New Roman" panose="02020603050405020304" pitchFamily="18" charset="0"/>
              </a:rPr>
              <a:t>We will </a:t>
            </a:r>
            <a:r>
              <a:rPr lang="en-US" sz="2000" dirty="0">
                <a:ea typeface="Times New Roman" panose="02020603050405020304" pitchFamily="18" charset="0"/>
              </a:rPr>
              <a:t>be</a:t>
            </a:r>
            <a:r>
              <a:rPr lang="en-US" sz="2000" dirty="0">
                <a:effectLst/>
                <a:ea typeface="Times New Roman" panose="02020603050405020304" pitchFamily="18" charset="0"/>
              </a:rPr>
              <a:t> putting up stalls in exhibitions</a:t>
            </a:r>
            <a:r>
              <a:rPr lang="en-US" sz="2000" dirty="0">
                <a:ea typeface="Times New Roman" panose="02020603050405020304" pitchFamily="18" charset="0"/>
              </a:rPr>
              <a:t> like invest summit, literature festival.</a:t>
            </a:r>
            <a:endParaRPr lang="en-US" sz="2000" dirty="0">
              <a:effectLst/>
              <a:ea typeface="Times New Roman" panose="02020603050405020304" pitchFamily="18" charset="0"/>
            </a:endParaRPr>
          </a:p>
          <a:p>
            <a:r>
              <a:rPr lang="en-US" sz="2000" dirty="0">
                <a:ea typeface="Times New Roman" panose="02020603050405020304" pitchFamily="18" charset="0"/>
              </a:rPr>
              <a:t>Third Revenue Stream -&gt;</a:t>
            </a:r>
            <a:r>
              <a:rPr lang="en-US" sz="2000" dirty="0">
                <a:effectLst/>
                <a:ea typeface="Times New Roman" panose="02020603050405020304" pitchFamily="18" charset="0"/>
              </a:rPr>
              <a:t> Partnering with local guides for village visit </a:t>
            </a:r>
            <a:r>
              <a:rPr lang="en-US" sz="2000" dirty="0">
                <a:ea typeface="Times New Roman" panose="02020603050405020304" pitchFamily="18" charset="0"/>
              </a:rPr>
              <a:t>and selling products directly to tourist.</a:t>
            </a:r>
            <a:endParaRPr lang="en-IN" sz="2000" dirty="0">
              <a:effectLst/>
              <a:ea typeface="Times New Roman" panose="02020603050405020304" pitchFamily="18" charset="0"/>
            </a:endParaRPr>
          </a:p>
        </p:txBody>
      </p:sp>
      <p:pic>
        <p:nvPicPr>
          <p:cNvPr id="15" name="Picture 14">
            <a:extLst>
              <a:ext uri="{FF2B5EF4-FFF2-40B4-BE49-F238E27FC236}">
                <a16:creationId xmlns:a16="http://schemas.microsoft.com/office/drawing/2014/main" id="{C734634A-07D2-88A0-19F3-D4FC6199E6C1}"/>
              </a:ext>
            </a:extLst>
          </p:cNvPr>
          <p:cNvPicPr>
            <a:picLocks noChangeAspect="1"/>
          </p:cNvPicPr>
          <p:nvPr/>
        </p:nvPicPr>
        <p:blipFill rotWithShape="1">
          <a:blip r:embed="rId3"/>
          <a:srcRect l="26048" t="18103" r="29364" b="22446"/>
          <a:stretch/>
        </p:blipFill>
        <p:spPr>
          <a:xfrm>
            <a:off x="5078710" y="3788366"/>
            <a:ext cx="1675213" cy="1675214"/>
          </a:xfrm>
          <a:prstGeom prst="rect">
            <a:avLst/>
          </a:prstGeom>
        </p:spPr>
      </p:pic>
      <p:cxnSp>
        <p:nvCxnSpPr>
          <p:cNvPr id="17" name="Straight Arrow Connector 16">
            <a:extLst>
              <a:ext uri="{FF2B5EF4-FFF2-40B4-BE49-F238E27FC236}">
                <a16:creationId xmlns:a16="http://schemas.microsoft.com/office/drawing/2014/main" id="{6638DFF0-68B4-C5A9-3F90-07B8F8E32E3B}"/>
              </a:ext>
            </a:extLst>
          </p:cNvPr>
          <p:cNvCxnSpPr/>
          <p:nvPr/>
        </p:nvCxnSpPr>
        <p:spPr>
          <a:xfrm>
            <a:off x="6630218" y="4139698"/>
            <a:ext cx="9032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9D0C2BC0-A54B-36E5-B8DC-4008840BFC51}"/>
              </a:ext>
            </a:extLst>
          </p:cNvPr>
          <p:cNvCxnSpPr/>
          <p:nvPr/>
        </p:nvCxnSpPr>
        <p:spPr>
          <a:xfrm>
            <a:off x="6522275" y="5189119"/>
            <a:ext cx="90324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0554720F-E8A1-6F9D-8D7D-CE9659D27054}"/>
              </a:ext>
            </a:extLst>
          </p:cNvPr>
          <p:cNvCxnSpPr/>
          <p:nvPr/>
        </p:nvCxnSpPr>
        <p:spPr>
          <a:xfrm flipH="1">
            <a:off x="4108554" y="4176423"/>
            <a:ext cx="97015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B55127CB-DC1B-8C94-335B-615B939451D5}"/>
              </a:ext>
            </a:extLst>
          </p:cNvPr>
          <p:cNvSpPr txBox="1"/>
          <p:nvPr/>
        </p:nvSpPr>
        <p:spPr>
          <a:xfrm>
            <a:off x="7657172" y="3944628"/>
            <a:ext cx="2034579" cy="369332"/>
          </a:xfrm>
          <a:prstGeom prst="rect">
            <a:avLst/>
          </a:prstGeom>
          <a:noFill/>
        </p:spPr>
        <p:txBody>
          <a:bodyPr wrap="square" rtlCol="0">
            <a:spAutoFit/>
          </a:bodyPr>
          <a:lstStyle/>
          <a:p>
            <a:r>
              <a:rPr lang="en-US" dirty="0"/>
              <a:t>Business Website</a:t>
            </a:r>
          </a:p>
        </p:txBody>
      </p:sp>
      <p:sp>
        <p:nvSpPr>
          <p:cNvPr id="22" name="TextBox 21">
            <a:extLst>
              <a:ext uri="{FF2B5EF4-FFF2-40B4-BE49-F238E27FC236}">
                <a16:creationId xmlns:a16="http://schemas.microsoft.com/office/drawing/2014/main" id="{42E78736-6E52-A07B-57CE-8AF6AED92EB1}"/>
              </a:ext>
            </a:extLst>
          </p:cNvPr>
          <p:cNvSpPr txBox="1"/>
          <p:nvPr/>
        </p:nvSpPr>
        <p:spPr>
          <a:xfrm>
            <a:off x="7425524" y="5004453"/>
            <a:ext cx="1817648" cy="369332"/>
          </a:xfrm>
          <a:prstGeom prst="rect">
            <a:avLst/>
          </a:prstGeom>
          <a:noFill/>
        </p:spPr>
        <p:txBody>
          <a:bodyPr wrap="square" rtlCol="0">
            <a:spAutoFit/>
          </a:bodyPr>
          <a:lstStyle/>
          <a:p>
            <a:r>
              <a:rPr lang="en-US" dirty="0"/>
              <a:t>Exhibitions</a:t>
            </a:r>
          </a:p>
        </p:txBody>
      </p:sp>
      <p:sp>
        <p:nvSpPr>
          <p:cNvPr id="23" name="TextBox 22">
            <a:extLst>
              <a:ext uri="{FF2B5EF4-FFF2-40B4-BE49-F238E27FC236}">
                <a16:creationId xmlns:a16="http://schemas.microsoft.com/office/drawing/2014/main" id="{B05957FA-9AE0-F4C1-32E8-C2B141B4DDC8}"/>
              </a:ext>
            </a:extLst>
          </p:cNvPr>
          <p:cNvSpPr txBox="1"/>
          <p:nvPr/>
        </p:nvSpPr>
        <p:spPr>
          <a:xfrm>
            <a:off x="2773972" y="3991757"/>
            <a:ext cx="1401489" cy="369331"/>
          </a:xfrm>
          <a:prstGeom prst="rect">
            <a:avLst/>
          </a:prstGeom>
          <a:noFill/>
        </p:spPr>
        <p:txBody>
          <a:bodyPr wrap="square" rtlCol="0">
            <a:spAutoFit/>
          </a:bodyPr>
          <a:lstStyle/>
          <a:p>
            <a:r>
              <a:rPr lang="en-US" dirty="0"/>
              <a:t>Village Visit</a:t>
            </a:r>
          </a:p>
        </p:txBody>
      </p:sp>
    </p:spTree>
    <p:extLst>
      <p:ext uri="{BB962C8B-B14F-4D97-AF65-F5344CB8AC3E}">
        <p14:creationId xmlns:p14="http://schemas.microsoft.com/office/powerpoint/2010/main" val="129943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ACD"/>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D6052-6FD5-45D6-FD18-82A2DCA0D3C0}"/>
              </a:ext>
            </a:extLst>
          </p:cNvPr>
          <p:cNvSpPr txBox="1"/>
          <p:nvPr/>
        </p:nvSpPr>
        <p:spPr>
          <a:xfrm>
            <a:off x="2548128" y="85344"/>
            <a:ext cx="7156704" cy="461665"/>
          </a:xfrm>
          <a:prstGeom prst="rect">
            <a:avLst/>
          </a:prstGeom>
          <a:noFill/>
        </p:spPr>
        <p:txBody>
          <a:bodyPr wrap="square" rtlCol="0">
            <a:spAutoFit/>
          </a:bodyPr>
          <a:lstStyle/>
          <a:p>
            <a:pPr algn="ctr"/>
            <a:r>
              <a:rPr lang="en-US" sz="2400" dirty="0">
                <a:solidFill>
                  <a:srgbClr val="AB7942"/>
                </a:solidFill>
              </a:rPr>
              <a:t>VIDEO REPRESENTATION OF BUSINESS CANVAS MODEL</a:t>
            </a:r>
          </a:p>
        </p:txBody>
      </p:sp>
      <p:pic>
        <p:nvPicPr>
          <p:cNvPr id="4" name="VIDEO-2022-10-10-18-54-23" descr="VIDEO-2022-10-10-18-54-23">
            <a:hlinkClick r:id="" action="ppaction://media"/>
            <a:extLst>
              <a:ext uri="{FF2B5EF4-FFF2-40B4-BE49-F238E27FC236}">
                <a16:creationId xmlns:a16="http://schemas.microsoft.com/office/drawing/2014/main" id="{F6A52F96-5FF3-202D-03B0-3B9591A272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25372" y="547009"/>
            <a:ext cx="7941255" cy="5955941"/>
          </a:xfrm>
          <a:prstGeom prst="rect">
            <a:avLst/>
          </a:prstGeom>
        </p:spPr>
      </p:pic>
    </p:spTree>
    <p:extLst>
      <p:ext uri="{BB962C8B-B14F-4D97-AF65-F5344CB8AC3E}">
        <p14:creationId xmlns:p14="http://schemas.microsoft.com/office/powerpoint/2010/main" val="137798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5EEC-4CDE-401C-A51C-1FFE703F9E7B}"/>
              </a:ext>
            </a:extLst>
          </p:cNvPr>
          <p:cNvSpPr>
            <a:spLocks noGrp="1"/>
          </p:cNvSpPr>
          <p:nvPr>
            <p:ph type="title"/>
          </p:nvPr>
        </p:nvSpPr>
        <p:spPr>
          <a:xfrm>
            <a:off x="2758440" y="869106"/>
            <a:ext cx="10515600" cy="1325563"/>
          </a:xfrm>
        </p:spPr>
        <p:txBody>
          <a:bodyPr/>
          <a:lstStyle/>
          <a:p>
            <a:r>
              <a:rPr lang="en-US" dirty="0">
                <a:solidFill>
                  <a:schemeClr val="bg1"/>
                </a:solidFill>
                <a:latin typeface="+mn-lt"/>
              </a:rPr>
              <a:t>MARKETING</a:t>
            </a:r>
            <a:r>
              <a:rPr lang="en-US" dirty="0">
                <a:solidFill>
                  <a:schemeClr val="bg1"/>
                </a:solidFill>
                <a:latin typeface="Copperplate" panose="02000504000000020004" pitchFamily="2" charset="77"/>
              </a:rPr>
              <a:t> </a:t>
            </a:r>
            <a:r>
              <a:rPr lang="en-US" dirty="0">
                <a:solidFill>
                  <a:schemeClr val="bg1"/>
                </a:solidFill>
                <a:latin typeface="+mn-lt"/>
              </a:rPr>
              <a:t>STRATEGY</a:t>
            </a:r>
          </a:p>
        </p:txBody>
      </p:sp>
      <p:sp>
        <p:nvSpPr>
          <p:cNvPr id="3" name="Content Placeholder 2">
            <a:extLst>
              <a:ext uri="{FF2B5EF4-FFF2-40B4-BE49-F238E27FC236}">
                <a16:creationId xmlns:a16="http://schemas.microsoft.com/office/drawing/2014/main" id="{51204E41-66FF-61BF-D306-5C34BF990268}"/>
              </a:ext>
            </a:extLst>
          </p:cNvPr>
          <p:cNvSpPr>
            <a:spLocks noGrp="1"/>
          </p:cNvSpPr>
          <p:nvPr>
            <p:ph idx="1"/>
          </p:nvPr>
        </p:nvSpPr>
        <p:spPr>
          <a:xfrm>
            <a:off x="2839657" y="1868722"/>
            <a:ext cx="8348546" cy="1537859"/>
          </a:xfrm>
        </p:spPr>
        <p:txBody>
          <a:bodyPr>
            <a:normAutofit fontScale="92500" lnSpcReduction="10000"/>
          </a:bodyPr>
          <a:lstStyle/>
          <a:p>
            <a:r>
              <a:rPr lang="en-US" sz="1800" dirty="0">
                <a:effectLst/>
                <a:ea typeface="Times New Roman" panose="02020603050405020304" pitchFamily="18" charset="0"/>
              </a:rPr>
              <a:t>Our main </a:t>
            </a:r>
            <a:r>
              <a:rPr lang="en-US" sz="1800" dirty="0">
                <a:ea typeface="Times New Roman" panose="02020603050405020304" pitchFamily="18" charset="0"/>
              </a:rPr>
              <a:t>marketing</a:t>
            </a:r>
            <a:r>
              <a:rPr lang="en-US" sz="1800" dirty="0">
                <a:effectLst/>
                <a:ea typeface="Times New Roman" panose="02020603050405020304" pitchFamily="18" charset="0"/>
              </a:rPr>
              <a:t> strategy will be social media marketing</a:t>
            </a:r>
          </a:p>
          <a:p>
            <a:r>
              <a:rPr lang="en-US" sz="1800" dirty="0">
                <a:effectLst/>
                <a:ea typeface="Times New Roman" panose="02020603050405020304" pitchFamily="18" charset="0"/>
              </a:rPr>
              <a:t>Painting on street walls with branding of the company. Hoardings across cities.</a:t>
            </a:r>
          </a:p>
          <a:p>
            <a:r>
              <a:rPr lang="en-US" sz="1800" dirty="0">
                <a:ea typeface="Times New Roman" panose="02020603050405020304" pitchFamily="18" charset="0"/>
              </a:rPr>
              <a:t>W</a:t>
            </a:r>
            <a:r>
              <a:rPr lang="en-US" sz="1800" dirty="0">
                <a:effectLst/>
                <a:ea typeface="Times New Roman" panose="02020603050405020304" pitchFamily="18" charset="0"/>
              </a:rPr>
              <a:t>e will do affiliate marketing. </a:t>
            </a:r>
          </a:p>
          <a:p>
            <a:r>
              <a:rPr lang="en-US" sz="1800" dirty="0">
                <a:effectLst/>
                <a:ea typeface="Times New Roman" panose="02020603050405020304" pitchFamily="18" charset="0"/>
              </a:rPr>
              <a:t>Building a RACE FRAMEWORK which allows managers and marketers to optimize their key interaction.</a:t>
            </a:r>
            <a:endParaRPr lang="en-IN" sz="1800" dirty="0">
              <a:effectLst/>
              <a:ea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A42DCD18-F091-B214-86ED-15153B914DDB}"/>
              </a:ext>
            </a:extLst>
          </p:cNvPr>
          <p:cNvSpPr txBox="1"/>
          <p:nvPr/>
        </p:nvSpPr>
        <p:spPr>
          <a:xfrm>
            <a:off x="3790857" y="3378066"/>
            <a:ext cx="6004560" cy="769441"/>
          </a:xfrm>
          <a:prstGeom prst="rect">
            <a:avLst/>
          </a:prstGeom>
          <a:noFill/>
        </p:spPr>
        <p:txBody>
          <a:bodyPr wrap="square" rtlCol="0">
            <a:spAutoFit/>
          </a:bodyPr>
          <a:lstStyle/>
          <a:p>
            <a:r>
              <a:rPr lang="en-US" sz="4400" dirty="0">
                <a:solidFill>
                  <a:schemeClr val="bg1"/>
                </a:solidFill>
                <a:latin typeface="+mn-lt"/>
              </a:rPr>
              <a:t>PRICING STARTEGY</a:t>
            </a:r>
            <a:endParaRPr lang="en-US" sz="4400" dirty="0">
              <a:solidFill>
                <a:schemeClr val="bg1"/>
              </a:solidFill>
            </a:endParaRPr>
          </a:p>
        </p:txBody>
      </p:sp>
      <p:sp>
        <p:nvSpPr>
          <p:cNvPr id="5" name="TextBox 4">
            <a:extLst>
              <a:ext uri="{FF2B5EF4-FFF2-40B4-BE49-F238E27FC236}">
                <a16:creationId xmlns:a16="http://schemas.microsoft.com/office/drawing/2014/main" id="{B7EF98BE-0236-2D86-C167-841333B1A1A4}"/>
              </a:ext>
            </a:extLst>
          </p:cNvPr>
          <p:cNvSpPr txBox="1"/>
          <p:nvPr/>
        </p:nvSpPr>
        <p:spPr>
          <a:xfrm>
            <a:off x="3790857" y="4192131"/>
            <a:ext cx="8069394" cy="1138773"/>
          </a:xfrm>
          <a:prstGeom prst="rect">
            <a:avLst/>
          </a:prstGeom>
          <a:noFill/>
        </p:spPr>
        <p:txBody>
          <a:bodyPr wrap="square" rtlCol="0">
            <a:spAutoFit/>
          </a:bodyPr>
          <a:lstStyle/>
          <a:p>
            <a:pPr marL="285750" indent="-285750">
              <a:buFont typeface="Arial" panose="020B0604020202020204" pitchFamily="34" charset="0"/>
              <a:buChar char="•"/>
            </a:pPr>
            <a:r>
              <a:rPr lang="en-US" sz="1700" dirty="0">
                <a:effectLst/>
                <a:ea typeface="Times New Roman" panose="02020603050405020304" pitchFamily="18" charset="0"/>
              </a:rPr>
              <a:t>We will be maintaining </a:t>
            </a:r>
            <a:r>
              <a:rPr lang="en-US" sz="1700" dirty="0">
                <a:ea typeface="Times New Roman" panose="02020603050405020304" pitchFamily="18" charset="0"/>
              </a:rPr>
              <a:t>rates according to the actual worth of product.</a:t>
            </a:r>
            <a:endParaRPr lang="en-US" sz="1700" dirty="0">
              <a:effectLst/>
              <a:ea typeface="Times New Roman" panose="02020603050405020304" pitchFamily="18" charset="0"/>
            </a:endParaRPr>
          </a:p>
          <a:p>
            <a:pPr marL="285750" indent="-285750">
              <a:buFont typeface="Arial" panose="020B0604020202020204" pitchFamily="34" charset="0"/>
              <a:buChar char="•"/>
            </a:pPr>
            <a:r>
              <a:rPr lang="en-US" sz="1700" dirty="0">
                <a:effectLst/>
                <a:ea typeface="Times New Roman" panose="02020603050405020304" pitchFamily="18" charset="0"/>
              </a:rPr>
              <a:t>Charm pricing strategy.</a:t>
            </a:r>
          </a:p>
          <a:p>
            <a:pPr marL="285750" indent="-285750">
              <a:buFont typeface="Arial" panose="020B0604020202020204" pitchFamily="34" charset="0"/>
              <a:buChar char="•"/>
            </a:pPr>
            <a:r>
              <a:rPr lang="en-US" sz="1700" dirty="0">
                <a:effectLst/>
                <a:ea typeface="Times New Roman" panose="02020603050405020304" pitchFamily="18" charset="0"/>
              </a:rPr>
              <a:t>We will participate online biding program for our exclusive products. </a:t>
            </a:r>
          </a:p>
          <a:p>
            <a:pPr marL="285750" indent="-285750">
              <a:buFont typeface="Arial" panose="020B0604020202020204" pitchFamily="34" charset="0"/>
              <a:buChar char="•"/>
            </a:pPr>
            <a:r>
              <a:rPr lang="en-US" sz="1700" dirty="0">
                <a:effectLst/>
                <a:ea typeface="Times New Roman" panose="02020603050405020304" pitchFamily="18" charset="0"/>
              </a:rPr>
              <a:t>We will have Competitive pricing strategy with our competitors. </a:t>
            </a:r>
            <a:endParaRPr lang="en-IN" sz="1700" dirty="0">
              <a:effectLst/>
              <a:ea typeface="Times New Roman" panose="02020603050405020304" pitchFamily="18" charset="0"/>
            </a:endParaRPr>
          </a:p>
        </p:txBody>
      </p:sp>
      <p:pic>
        <p:nvPicPr>
          <p:cNvPr id="9" name="Picture 8">
            <a:extLst>
              <a:ext uri="{FF2B5EF4-FFF2-40B4-BE49-F238E27FC236}">
                <a16:creationId xmlns:a16="http://schemas.microsoft.com/office/drawing/2014/main" id="{7AB09865-4D3F-7788-8C53-1243DA9CADE3}"/>
              </a:ext>
            </a:extLst>
          </p:cNvPr>
          <p:cNvPicPr>
            <a:picLocks noChangeAspect="1"/>
          </p:cNvPicPr>
          <p:nvPr/>
        </p:nvPicPr>
        <p:blipFill rotWithShape="1">
          <a:blip r:embed="rId3"/>
          <a:srcRect l="9651" r="7577" b="25850"/>
          <a:stretch/>
        </p:blipFill>
        <p:spPr>
          <a:xfrm>
            <a:off x="134000" y="3528159"/>
            <a:ext cx="3656857" cy="2270345"/>
          </a:xfrm>
          <a:prstGeom prst="rect">
            <a:avLst/>
          </a:prstGeom>
        </p:spPr>
      </p:pic>
    </p:spTree>
    <p:extLst>
      <p:ext uri="{BB962C8B-B14F-4D97-AF65-F5344CB8AC3E}">
        <p14:creationId xmlns:p14="http://schemas.microsoft.com/office/powerpoint/2010/main" val="310967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865C-48BC-DFAF-4E43-EF636CFCFC42}"/>
              </a:ext>
            </a:extLst>
          </p:cNvPr>
          <p:cNvSpPr>
            <a:spLocks noGrp="1"/>
          </p:cNvSpPr>
          <p:nvPr>
            <p:ph type="title"/>
          </p:nvPr>
        </p:nvSpPr>
        <p:spPr>
          <a:xfrm>
            <a:off x="1280160" y="895350"/>
            <a:ext cx="10515600" cy="1325563"/>
          </a:xfrm>
        </p:spPr>
        <p:txBody>
          <a:bodyPr/>
          <a:lstStyle/>
          <a:p>
            <a:r>
              <a:rPr lang="en-US" dirty="0">
                <a:solidFill>
                  <a:schemeClr val="bg1"/>
                </a:solidFill>
                <a:latin typeface="+mn-lt"/>
              </a:rPr>
              <a:t>COLLABORATIONS</a:t>
            </a:r>
          </a:p>
        </p:txBody>
      </p:sp>
      <p:sp>
        <p:nvSpPr>
          <p:cNvPr id="3" name="Content Placeholder 2">
            <a:extLst>
              <a:ext uri="{FF2B5EF4-FFF2-40B4-BE49-F238E27FC236}">
                <a16:creationId xmlns:a16="http://schemas.microsoft.com/office/drawing/2014/main" id="{AD11383B-523B-B363-29FE-7F56922E9803}"/>
              </a:ext>
            </a:extLst>
          </p:cNvPr>
          <p:cNvSpPr>
            <a:spLocks noGrp="1"/>
          </p:cNvSpPr>
          <p:nvPr>
            <p:ph idx="1"/>
          </p:nvPr>
        </p:nvSpPr>
        <p:spPr>
          <a:xfrm>
            <a:off x="1280160" y="1889761"/>
            <a:ext cx="8199120" cy="2549208"/>
          </a:xfrm>
        </p:spPr>
        <p:txBody>
          <a:bodyPr/>
          <a:lstStyle/>
          <a:p>
            <a:r>
              <a:rPr lang="en-US" sz="1800" dirty="0">
                <a:effectLst/>
                <a:ea typeface="Times New Roman" panose="02020603050405020304" pitchFamily="18" charset="0"/>
              </a:rPr>
              <a:t>Collaborations with local government bodies , social media influencers, local sellers, local guides. We will also collaborate with NGOs who will purchase our paintings and spread awareness about </a:t>
            </a:r>
            <a:r>
              <a:rPr lang="en-US" sz="1800" dirty="0">
                <a:ea typeface="Times New Roman" panose="02020603050405020304" pitchFamily="18" charset="0"/>
              </a:rPr>
              <a:t>w</a:t>
            </a:r>
            <a:r>
              <a:rPr lang="en-US" sz="1800" dirty="0">
                <a:effectLst/>
                <a:ea typeface="Times New Roman" panose="02020603050405020304" pitchFamily="18" charset="0"/>
              </a:rPr>
              <a:t>arli artforms.</a:t>
            </a:r>
            <a:endParaRPr lang="en-IN" sz="1800" dirty="0">
              <a:effectLst/>
              <a:ea typeface="Times New Roman" panose="02020603050405020304" pitchFamily="18" charset="0"/>
            </a:endParaRPr>
          </a:p>
        </p:txBody>
      </p:sp>
      <p:sp>
        <p:nvSpPr>
          <p:cNvPr id="8" name="TextBox 7">
            <a:extLst>
              <a:ext uri="{FF2B5EF4-FFF2-40B4-BE49-F238E27FC236}">
                <a16:creationId xmlns:a16="http://schemas.microsoft.com/office/drawing/2014/main" id="{15945E65-383D-219F-2892-0C5E00CC8EBB}"/>
              </a:ext>
            </a:extLst>
          </p:cNvPr>
          <p:cNvSpPr txBox="1"/>
          <p:nvPr/>
        </p:nvSpPr>
        <p:spPr>
          <a:xfrm>
            <a:off x="2712719" y="3429000"/>
            <a:ext cx="8199119" cy="646331"/>
          </a:xfrm>
          <a:prstGeom prst="rect">
            <a:avLst/>
          </a:prstGeom>
          <a:noFill/>
        </p:spPr>
        <p:txBody>
          <a:bodyPr wrap="square" rtlCol="0">
            <a:spAutoFit/>
          </a:bodyPr>
          <a:lstStyle/>
          <a:p>
            <a:r>
              <a:rPr lang="en-US" sz="3600" dirty="0">
                <a:solidFill>
                  <a:schemeClr val="bg1"/>
                </a:solidFill>
              </a:rPr>
              <a:t>WHAT MAKES OUR MODEL UNIQUE?</a:t>
            </a:r>
          </a:p>
        </p:txBody>
      </p:sp>
      <p:sp>
        <p:nvSpPr>
          <p:cNvPr id="9" name="TextBox 8">
            <a:extLst>
              <a:ext uri="{FF2B5EF4-FFF2-40B4-BE49-F238E27FC236}">
                <a16:creationId xmlns:a16="http://schemas.microsoft.com/office/drawing/2014/main" id="{8DC96C13-38C3-C8DA-F05E-22DE1C4D4F96}"/>
              </a:ext>
            </a:extLst>
          </p:cNvPr>
          <p:cNvSpPr txBox="1"/>
          <p:nvPr/>
        </p:nvSpPr>
        <p:spPr>
          <a:xfrm>
            <a:off x="2871676" y="4166886"/>
            <a:ext cx="795065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Three stream revenue model</a:t>
            </a:r>
          </a:p>
          <a:p>
            <a:pPr marL="285750" indent="-285750">
              <a:buFont typeface="Arial" panose="020B0604020202020204" pitchFamily="34" charset="0"/>
              <a:buChar char="•"/>
            </a:pPr>
            <a:r>
              <a:rPr lang="en-US" dirty="0"/>
              <a:t>For increasing sales partnering with local tourist guides</a:t>
            </a:r>
          </a:p>
          <a:p>
            <a:pPr marL="285750" indent="-285750">
              <a:buFont typeface="Arial" panose="020B0604020202020204" pitchFamily="34" charset="0"/>
              <a:buChar char="•"/>
            </a:pPr>
            <a:r>
              <a:rPr lang="en-US" dirty="0"/>
              <a:t>Marketing strategy (Race Framework)</a:t>
            </a:r>
          </a:p>
          <a:p>
            <a:pPr marL="285750" indent="-285750">
              <a:buFont typeface="Arial" panose="020B0604020202020204" pitchFamily="34" charset="0"/>
              <a:buChar char="•"/>
            </a:pPr>
            <a:r>
              <a:rPr lang="en-US" dirty="0"/>
              <a:t>Pricing strategy(Charm Pricing)</a:t>
            </a:r>
          </a:p>
          <a:p>
            <a:endParaRPr lang="en-US" dirty="0"/>
          </a:p>
        </p:txBody>
      </p:sp>
    </p:spTree>
    <p:extLst>
      <p:ext uri="{BB962C8B-B14F-4D97-AF65-F5344CB8AC3E}">
        <p14:creationId xmlns:p14="http://schemas.microsoft.com/office/powerpoint/2010/main" val="203339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37BE-D9FD-27E9-29FD-E024E5335513}"/>
              </a:ext>
            </a:extLst>
          </p:cNvPr>
          <p:cNvSpPr>
            <a:spLocks noGrp="1"/>
          </p:cNvSpPr>
          <p:nvPr>
            <p:ph type="title"/>
          </p:nvPr>
        </p:nvSpPr>
        <p:spPr>
          <a:xfrm>
            <a:off x="632042" y="1024938"/>
            <a:ext cx="10927915" cy="4808124"/>
          </a:xfrm>
        </p:spPr>
        <p:txBody>
          <a:bodyPr>
            <a:normAutofit/>
          </a:bodyPr>
          <a:lstStyle/>
          <a:p>
            <a:pPr algn="ctr"/>
            <a:r>
              <a:rPr lang="en-US" sz="6600" dirty="0"/>
              <a:t>THANK YOU!</a:t>
            </a:r>
          </a:p>
        </p:txBody>
      </p:sp>
      <p:pic>
        <p:nvPicPr>
          <p:cNvPr id="4" name="Picture 4">
            <a:extLst>
              <a:ext uri="{FF2B5EF4-FFF2-40B4-BE49-F238E27FC236}">
                <a16:creationId xmlns:a16="http://schemas.microsoft.com/office/drawing/2014/main" id="{01A331C6-6DE6-259B-F9FF-04F83F8ACC82}"/>
              </a:ext>
            </a:extLst>
          </p:cNvPr>
          <p:cNvPicPr>
            <a:picLocks noChangeAspect="1"/>
          </p:cNvPicPr>
          <p:nvPr/>
        </p:nvPicPr>
        <p:blipFill>
          <a:blip r:embed="rId3"/>
          <a:stretch>
            <a:fillRect/>
          </a:stretch>
        </p:blipFill>
        <p:spPr>
          <a:xfrm rot="995096">
            <a:off x="8108645" y="3778263"/>
            <a:ext cx="2653176" cy="2193955"/>
          </a:xfrm>
          <a:prstGeom prst="rect">
            <a:avLst/>
          </a:prstGeom>
        </p:spPr>
      </p:pic>
      <p:pic>
        <p:nvPicPr>
          <p:cNvPr id="8" name="Picture 8">
            <a:extLst>
              <a:ext uri="{FF2B5EF4-FFF2-40B4-BE49-F238E27FC236}">
                <a16:creationId xmlns:a16="http://schemas.microsoft.com/office/drawing/2014/main" id="{BB92738B-4F96-3AF3-3407-785C27EB9481}"/>
              </a:ext>
            </a:extLst>
          </p:cNvPr>
          <p:cNvPicPr>
            <a:picLocks noChangeAspect="1"/>
          </p:cNvPicPr>
          <p:nvPr/>
        </p:nvPicPr>
        <p:blipFill>
          <a:blip r:embed="rId4"/>
          <a:stretch>
            <a:fillRect/>
          </a:stretch>
        </p:blipFill>
        <p:spPr>
          <a:xfrm rot="20528074">
            <a:off x="8452205" y="1007102"/>
            <a:ext cx="1966054" cy="2420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a:extLst>
              <a:ext uri="{FF2B5EF4-FFF2-40B4-BE49-F238E27FC236}">
                <a16:creationId xmlns:a16="http://schemas.microsoft.com/office/drawing/2014/main" id="{2FFB1651-DCFC-04D0-FB41-7E021FF4D84C}"/>
              </a:ext>
            </a:extLst>
          </p:cNvPr>
          <p:cNvPicPr>
            <a:picLocks noChangeAspect="1"/>
          </p:cNvPicPr>
          <p:nvPr/>
        </p:nvPicPr>
        <p:blipFill>
          <a:blip r:embed="rId5"/>
          <a:stretch>
            <a:fillRect/>
          </a:stretch>
        </p:blipFill>
        <p:spPr>
          <a:xfrm rot="968057">
            <a:off x="639334" y="901781"/>
            <a:ext cx="2810715" cy="21080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6">
            <a:extLst>
              <a:ext uri="{FF2B5EF4-FFF2-40B4-BE49-F238E27FC236}">
                <a16:creationId xmlns:a16="http://schemas.microsoft.com/office/drawing/2014/main" id="{1DBC5AE3-31C8-87D3-4DEA-44F2FFCA9AB0}"/>
              </a:ext>
            </a:extLst>
          </p:cNvPr>
          <p:cNvPicPr>
            <a:picLocks noChangeAspect="1"/>
          </p:cNvPicPr>
          <p:nvPr/>
        </p:nvPicPr>
        <p:blipFill>
          <a:blip r:embed="rId6"/>
          <a:stretch>
            <a:fillRect/>
          </a:stretch>
        </p:blipFill>
        <p:spPr>
          <a:xfrm rot="20547221">
            <a:off x="1630024" y="3716228"/>
            <a:ext cx="2253208" cy="2253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2326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654</TotalTime>
  <Words>374</Words>
  <Application>Microsoft Office PowerPoint</Application>
  <PresentationFormat>Widescreen</PresentationFormat>
  <Paragraphs>48</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Copperplate</vt:lpstr>
      <vt:lpstr>Office Theme</vt:lpstr>
      <vt:lpstr>VIBRANCE ART AND CULTURE</vt:lpstr>
      <vt:lpstr>CONTENT:-</vt:lpstr>
      <vt:lpstr>WARLI ART</vt:lpstr>
      <vt:lpstr>BUSINESS MODEL</vt:lpstr>
      <vt:lpstr>PowerPoint Presentation</vt:lpstr>
      <vt:lpstr>MARKETING STRATEGY</vt:lpstr>
      <vt:lpstr>COLLABORATIONS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VIBRANCE ART AND CULTURE</dc:title>
  <dc:creator>Microsoft Office User</dc:creator>
  <cp:lastModifiedBy>Kartik Sharma</cp:lastModifiedBy>
  <cp:revision>12</cp:revision>
  <dcterms:created xsi:type="dcterms:W3CDTF">2022-10-04T09:50:46Z</dcterms:created>
  <dcterms:modified xsi:type="dcterms:W3CDTF">2022-10-10T16:57:12Z</dcterms:modified>
</cp:coreProperties>
</file>